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62" r:id="rId3"/>
    <p:sldId id="263" r:id="rId4"/>
    <p:sldId id="264" r:id="rId5"/>
    <p:sldId id="258" r:id="rId6"/>
    <p:sldId id="272" r:id="rId7"/>
    <p:sldId id="273" r:id="rId8"/>
    <p:sldId id="274" r:id="rId9"/>
    <p:sldId id="275" r:id="rId10"/>
    <p:sldId id="276" r:id="rId11"/>
    <p:sldId id="277" r:id="rId12"/>
    <p:sldId id="279" r:id="rId13"/>
    <p:sldId id="257" r:id="rId14"/>
    <p:sldId id="266" r:id="rId15"/>
    <p:sldId id="267" r:id="rId16"/>
    <p:sldId id="268" r:id="rId17"/>
    <p:sldId id="269" r:id="rId18"/>
    <p:sldId id="270" r:id="rId19"/>
    <p:sldId id="260" r:id="rId20"/>
    <p:sldId id="271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181" autoAdjust="0"/>
  </p:normalViewPr>
  <p:slideViewPr>
    <p:cSldViewPr>
      <p:cViewPr varScale="1">
        <p:scale>
          <a:sx n="81" d="100"/>
          <a:sy n="81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68080B-C546-4CF3-9F91-2E3614B88992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CA9F69-5BDC-49BE-BBB4-5505947AF15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результате обсуждения приходим к выводу, что данный след является волчьим, так как конечности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пальцеходящие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передние – пятипалые, задние - четырехпалые.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A9F69-5BDC-49BE-BBB4-5505947AF157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Можно ли эти строчки использовать в качестве эпиграфа к нашему уроку? Почему? Семейство волчьих, псовых, собачьих, о нем сегодня пойдет речь на уроке.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A9F69-5BDC-49BE-BBB4-5505947AF157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Мы действительно не просто заглянем и узнаем, как живёт волчья семья, но и попробуем проникнуть в мир чувств и отношений, в мир А.П.Чехова, этого великого русского писателя. А может, и совершим открытия?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A9F69-5BDC-49BE-BBB4-5505947AF157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A9F69-5BDC-49BE-BBB4-5505947AF157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Times New Roman" pitchFamily="18" charset="0"/>
              </a:rPr>
              <a:t>Вот так Чехов умел писать о животном — его становится жаль, мы сочувствуем волчихе. Хотя волки и нелюбимые животные, но Чехов у нас вызывает не злобу, не ненависть к ним, а чувство жалости.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A9F69-5BDC-49BE-BBB4-5505947AF157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A9F69-5BDC-49BE-BBB4-5505947AF157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A9F69-5BDC-49BE-BBB4-5505947AF157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cs typeface="Times New Roman" pitchFamily="18" charset="0"/>
              </a:rPr>
              <a:t>Написав рассказ « Белолобый »  А. П. Чехов  сумел проникнуть в чувства и мысли волчихи. Он учит нас понимать животных, понимать окружающий мир. Чехов «очеловечивает» животных (волчица думает, рассуждает), чтобы показать нам, что жестокость волчицы вынужденная.</a:t>
            </a:r>
            <a:endParaRPr lang="ru-RU" sz="1200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A9F69-5BDC-49BE-BBB4-5505947AF157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A9F69-5BDC-49BE-BBB4-5505947AF157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2143116"/>
            <a:ext cx="7143800" cy="1457334"/>
          </a:xfrm>
          <a:noFill/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55982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034580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60984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51456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29623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9741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0157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888687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89196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641680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84632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428604"/>
            <a:ext cx="7072362" cy="98903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28662" y="1571612"/>
            <a:ext cx="7215238" cy="45545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81038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ln>
            <a:solidFill>
              <a:schemeClr val="bg1"/>
            </a:solidFill>
          </a:ln>
          <a:gradFill flip="none" rotWithShape="1">
            <a:gsLst>
              <a:gs pos="0">
                <a:srgbClr val="FC9FCB"/>
              </a:gs>
              <a:gs pos="13000">
                <a:srgbClr val="F8B049"/>
              </a:gs>
              <a:gs pos="21001">
                <a:srgbClr val="F8B049"/>
              </a:gs>
              <a:gs pos="63000">
                <a:srgbClr val="FEE7F2"/>
              </a:gs>
              <a:gs pos="67000">
                <a:srgbClr val="F952A0"/>
              </a:gs>
              <a:gs pos="69000">
                <a:srgbClr val="C50849"/>
              </a:gs>
              <a:gs pos="82001">
                <a:srgbClr val="B43E85"/>
              </a:gs>
              <a:gs pos="100000">
                <a:srgbClr val="F8B049"/>
              </a:gs>
            </a:gsLst>
            <a:path path="circle">
              <a:fillToRect l="100000" t="100000"/>
            </a:path>
            <a:tileRect r="-100000" b="-100000"/>
          </a:gra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Impact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3286124"/>
            <a:ext cx="7143800" cy="1457334"/>
          </a:xfrm>
        </p:spPr>
        <p:txBody>
          <a:bodyPr/>
          <a:lstStyle/>
          <a:p>
            <a:r>
              <a:rPr lang="ru-RU" dirty="0" smtClean="0"/>
              <a:t>А.П.Чехов «Белолобый»</a:t>
            </a:r>
            <a:endParaRPr lang="ru-RU" dirty="0"/>
          </a:p>
        </p:txBody>
      </p:sp>
      <p:pic>
        <p:nvPicPr>
          <p:cNvPr id="5" name="Рисунок 4" descr="Рисунок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flipH="1">
            <a:off x="1285851" y="642918"/>
            <a:ext cx="2071702" cy="3059313"/>
          </a:xfrm>
          <a:prstGeom prst="rect">
            <a:avLst/>
          </a:prstGeom>
        </p:spPr>
      </p:pic>
      <p:sp>
        <p:nvSpPr>
          <p:cNvPr id="6" name="Подзаголовок 2"/>
          <p:cNvSpPr txBox="1">
            <a:spLocks noGrp="1"/>
          </p:cNvSpPr>
          <p:nvPr>
            <p:ph type="subTitle" idx="1"/>
          </p:nvPr>
        </p:nvSpPr>
        <p:spPr>
          <a:xfrm>
            <a:off x="1357290" y="4643446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ru-RU" sz="2400" b="1" i="0" u="none" strike="noStrike" kern="0" normalizeH="0" baseline="0" noProof="0" dirty="0" smtClean="0">
              <a:ln w="1905"/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" name="Рисунок 10" descr="Рисунок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428992" y="642918"/>
            <a:ext cx="4369526" cy="30504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285984" y="1285860"/>
            <a:ext cx="4369526" cy="3050438"/>
          </a:xfrm>
          <a:prstGeom prst="rect">
            <a:avLst/>
          </a:prstGeom>
        </p:spPr>
      </p:pic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1928794" y="4500570"/>
            <a:ext cx="614366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Times New Roman" pitchFamily="18" charset="0"/>
              </a:rPr>
              <a:t>Как вы понимаете слово белолобый?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Times New Roman" pitchFamily="18" charset="0"/>
              </a:rPr>
              <a:t>Рассмотрите иллюстрацию.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Times New Roman" pitchFamily="18" charset="0"/>
              </a:rPr>
              <a:t>О ком будет рассказ?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Times New Roman" pitchFamily="18" charset="0"/>
              </a:rPr>
              <a:t>Кого автор назвал Белолобый?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071538" y="428604"/>
            <a:ext cx="7143800" cy="145733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solidFill>
                    <a:schemeClr val="bg1"/>
                  </a:solidFill>
                </a:ln>
                <a:gradFill flip="none" rotWithShape="1">
                  <a:gsLst>
                    <a:gs pos="0">
                      <a:srgbClr val="FC9FCB"/>
                    </a:gs>
                    <a:gs pos="13000">
                      <a:srgbClr val="F8B049"/>
                    </a:gs>
                    <a:gs pos="21001">
                      <a:srgbClr val="F8B049"/>
                    </a:gs>
                    <a:gs pos="63000">
                      <a:srgbClr val="FEE7F2"/>
                    </a:gs>
                    <a:gs pos="67000">
                      <a:srgbClr val="F952A0"/>
                    </a:gs>
                    <a:gs pos="69000">
                      <a:srgbClr val="C50849"/>
                    </a:gs>
                    <a:gs pos="82001">
                      <a:srgbClr val="B43E85"/>
                    </a:gs>
                    <a:gs pos="100000">
                      <a:srgbClr val="F8B049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Impact" pitchFamily="34" charset="0"/>
                <a:ea typeface="+mj-ea"/>
                <a:cs typeface="+mj-cs"/>
              </a:rPr>
              <a:t>А.П.Чехов «Белолобый»</a:t>
            </a:r>
            <a:endParaRPr kumimoji="0" lang="ru-RU" sz="4400" b="0" i="0" u="none" strike="noStrike" kern="1200" cap="none" spc="0" normalizeH="0" baseline="0" noProof="0" dirty="0">
              <a:ln>
                <a:solidFill>
                  <a:schemeClr val="bg1"/>
                </a:solidFill>
              </a:ln>
              <a:gradFill flip="none" rotWithShape="1">
                <a:gsLst>
                  <a:gs pos="0">
                    <a:srgbClr val="FC9FCB"/>
                  </a:gs>
                  <a:gs pos="13000">
                    <a:srgbClr val="F8B049"/>
                  </a:gs>
                  <a:gs pos="21001">
                    <a:srgbClr val="F8B049"/>
                  </a:gs>
                  <a:gs pos="63000">
                    <a:srgbClr val="FEE7F2"/>
                  </a:gs>
                  <a:gs pos="67000">
                    <a:srgbClr val="F952A0"/>
                  </a:gs>
                  <a:gs pos="69000">
                    <a:srgbClr val="C50849"/>
                  </a:gs>
                  <a:gs pos="82001">
                    <a:srgbClr val="B43E85"/>
                  </a:gs>
                  <a:gs pos="100000">
                    <a:srgbClr val="F8B049"/>
                  </a:gs>
                </a:gsLst>
                <a:path path="circle">
                  <a:fillToRect l="100000" t="100000"/>
                </a:path>
                <a:tileRect r="-100000" b="-1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Impact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500042"/>
            <a:ext cx="7143800" cy="1143008"/>
          </a:xfrm>
        </p:spPr>
        <p:txBody>
          <a:bodyPr/>
          <a:lstStyle/>
          <a:p>
            <a:r>
              <a:rPr lang="ru-RU" dirty="0" smtClean="0"/>
              <a:t>Словарная разминка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Рисунок6.jpg"/>
          <p:cNvPicPr>
            <a:picLocks noChangeAspect="1"/>
          </p:cNvPicPr>
          <p:nvPr/>
        </p:nvPicPr>
        <p:blipFill>
          <a:blip r:embed="rId2" cstate="email">
            <a:lum bright="-14000" contrast="42000"/>
          </a:blip>
          <a:stretch>
            <a:fillRect/>
          </a:stretch>
        </p:blipFill>
        <p:spPr>
          <a:xfrm>
            <a:off x="1142976" y="1500174"/>
            <a:ext cx="6858048" cy="1928826"/>
          </a:xfrm>
          <a:prstGeom prst="rect">
            <a:avLst/>
          </a:prstGeom>
        </p:spPr>
      </p:pic>
      <p:pic>
        <p:nvPicPr>
          <p:cNvPr id="6" name="Рисунок 5" descr="Рисунок7.jpg"/>
          <p:cNvPicPr>
            <a:picLocks noChangeAspect="1"/>
          </p:cNvPicPr>
          <p:nvPr/>
        </p:nvPicPr>
        <p:blipFill>
          <a:blip r:embed="rId3" cstate="email">
            <a:lum bright="-11000" contrast="42000"/>
          </a:blip>
          <a:stretch>
            <a:fillRect/>
          </a:stretch>
        </p:blipFill>
        <p:spPr>
          <a:xfrm>
            <a:off x="1142976" y="3714752"/>
            <a:ext cx="6858048" cy="20002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 txBox="1">
            <a:spLocks/>
          </p:cNvSpPr>
          <p:nvPr/>
        </p:nvSpPr>
        <p:spPr>
          <a:xfrm>
            <a:off x="1142976" y="571480"/>
            <a:ext cx="7000924" cy="1143000"/>
          </a:xfrm>
          <a:prstGeom prst="rect">
            <a:avLst/>
          </a:prstGeom>
        </p:spPr>
        <p:txBody>
          <a:bodyPr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900" b="0" i="0" u="none" strike="noStrike" kern="1200" cap="none" spc="0" normalizeH="0" baseline="0" noProof="0" dirty="0" smtClean="0">
                <a:ln>
                  <a:solidFill>
                    <a:schemeClr val="bg1"/>
                  </a:solidFill>
                </a:ln>
                <a:gradFill flip="none" rotWithShape="1">
                  <a:gsLst>
                    <a:gs pos="0">
                      <a:srgbClr val="FC9FCB"/>
                    </a:gs>
                    <a:gs pos="13000">
                      <a:srgbClr val="F8B049"/>
                    </a:gs>
                    <a:gs pos="21001">
                      <a:srgbClr val="F8B049"/>
                    </a:gs>
                    <a:gs pos="63000">
                      <a:srgbClr val="FEE7F2"/>
                    </a:gs>
                    <a:gs pos="67000">
                      <a:srgbClr val="F952A0"/>
                    </a:gs>
                    <a:gs pos="69000">
                      <a:srgbClr val="C50849"/>
                    </a:gs>
                    <a:gs pos="82001">
                      <a:srgbClr val="B43E85"/>
                    </a:gs>
                    <a:gs pos="100000">
                      <a:srgbClr val="F8B049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Impact" pitchFamily="34" charset="0"/>
                <a:ea typeface="+mj-ea"/>
                <a:cs typeface="+mj-cs"/>
              </a:rPr>
              <a:t>Словарная разминка</a:t>
            </a:r>
            <a:br>
              <a:rPr kumimoji="0" lang="ru-RU" sz="4900" b="0" i="0" u="none" strike="noStrike" kern="1200" cap="none" spc="0" normalizeH="0" baseline="0" noProof="0" dirty="0" smtClean="0">
                <a:ln>
                  <a:solidFill>
                    <a:schemeClr val="bg1"/>
                  </a:solidFill>
                </a:ln>
                <a:gradFill flip="none" rotWithShape="1">
                  <a:gsLst>
                    <a:gs pos="0">
                      <a:srgbClr val="FC9FCB"/>
                    </a:gs>
                    <a:gs pos="13000">
                      <a:srgbClr val="F8B049"/>
                    </a:gs>
                    <a:gs pos="21001">
                      <a:srgbClr val="F8B049"/>
                    </a:gs>
                    <a:gs pos="63000">
                      <a:srgbClr val="FEE7F2"/>
                    </a:gs>
                    <a:gs pos="67000">
                      <a:srgbClr val="F952A0"/>
                    </a:gs>
                    <a:gs pos="69000">
                      <a:srgbClr val="C50849"/>
                    </a:gs>
                    <a:gs pos="82001">
                      <a:srgbClr val="B43E85"/>
                    </a:gs>
                    <a:gs pos="100000">
                      <a:srgbClr val="F8B049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Impact" pitchFamily="34" charset="0"/>
                <a:ea typeface="+mj-ea"/>
                <a:cs typeface="+mj-cs"/>
              </a:rPr>
            </a:br>
            <a:endParaRPr kumimoji="0" lang="ru-RU" sz="4400" b="0" i="0" u="none" strike="noStrike" kern="1200" cap="none" spc="0" normalizeH="0" baseline="0" noProof="0" dirty="0">
              <a:ln>
                <a:solidFill>
                  <a:schemeClr val="bg1"/>
                </a:solidFill>
              </a:ln>
              <a:gradFill flip="none" rotWithShape="1">
                <a:gsLst>
                  <a:gs pos="0">
                    <a:srgbClr val="FC9FCB"/>
                  </a:gs>
                  <a:gs pos="13000">
                    <a:srgbClr val="F8B049"/>
                  </a:gs>
                  <a:gs pos="21001">
                    <a:srgbClr val="F8B049"/>
                  </a:gs>
                  <a:gs pos="63000">
                    <a:srgbClr val="FEE7F2"/>
                  </a:gs>
                  <a:gs pos="67000">
                    <a:srgbClr val="F952A0"/>
                  </a:gs>
                  <a:gs pos="69000">
                    <a:srgbClr val="C50849"/>
                  </a:gs>
                  <a:gs pos="82001">
                    <a:srgbClr val="B43E85"/>
                  </a:gs>
                  <a:gs pos="100000">
                    <a:srgbClr val="F8B049"/>
                  </a:gs>
                </a:gsLst>
                <a:path path="circle">
                  <a:fillToRect l="100000" t="100000"/>
                </a:path>
                <a:tileRect r="-100000" b="-1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Impact" pitchFamily="34" charset="0"/>
              <a:ea typeface="+mj-ea"/>
              <a:cs typeface="+mj-cs"/>
            </a:endParaRPr>
          </a:p>
        </p:txBody>
      </p:sp>
      <p:pic>
        <p:nvPicPr>
          <p:cNvPr id="11" name="Рисунок 10" descr="Рисунок8.jpg"/>
          <p:cNvPicPr>
            <a:picLocks noChangeAspect="1"/>
          </p:cNvPicPr>
          <p:nvPr/>
        </p:nvPicPr>
        <p:blipFill>
          <a:blip r:embed="rId3" cstate="email">
            <a:lum contrast="28000"/>
          </a:blip>
          <a:stretch>
            <a:fillRect/>
          </a:stretch>
        </p:blipFill>
        <p:spPr>
          <a:xfrm>
            <a:off x="928662" y="1285860"/>
            <a:ext cx="7286676" cy="49292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142976" y="642918"/>
            <a:ext cx="6866020" cy="55698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715008" y="2285992"/>
            <a:ext cx="2417293" cy="1687551"/>
          </a:xfrm>
          <a:prstGeom prst="rect">
            <a:avLst/>
          </a:prstGeom>
        </p:spPr>
      </p:pic>
      <p:sp>
        <p:nvSpPr>
          <p:cNvPr id="7" name="Заголовок 1"/>
          <p:cNvSpPr txBox="1">
            <a:spLocks noGrp="1"/>
          </p:cNvSpPr>
          <p:nvPr>
            <p:ph type="title"/>
          </p:nvPr>
        </p:nvSpPr>
        <p:spPr>
          <a:xfrm>
            <a:off x="1071538" y="857232"/>
            <a:ext cx="7072362" cy="989034"/>
          </a:xfrm>
          <a:prstGeom prst="rect">
            <a:avLst/>
          </a:prstGeom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ru-RU" dirty="0" smtClean="0"/>
              <a:t>Размышление </a:t>
            </a:r>
            <a:br>
              <a:rPr lang="ru-RU" dirty="0" smtClean="0"/>
            </a:br>
            <a:r>
              <a:rPr lang="ru-RU" dirty="0" smtClean="0"/>
              <a:t>над  прочитанным</a:t>
            </a:r>
            <a:endParaRPr kumimoji="0" lang="ru-RU" b="0" u="none" strike="noStrike" kern="1200" cap="none" spc="0" normalizeH="0" baseline="0" noProof="0" dirty="0">
              <a:ln>
                <a:solidFill>
                  <a:schemeClr val="bg1"/>
                </a:solidFill>
              </a:ln>
              <a:gradFill flip="none" rotWithShape="1">
                <a:gsLst>
                  <a:gs pos="0">
                    <a:srgbClr val="FC9FCB"/>
                  </a:gs>
                  <a:gs pos="13000">
                    <a:srgbClr val="F8B049"/>
                  </a:gs>
                  <a:gs pos="21001">
                    <a:srgbClr val="F8B049"/>
                  </a:gs>
                  <a:gs pos="63000">
                    <a:srgbClr val="FEE7F2"/>
                  </a:gs>
                  <a:gs pos="67000">
                    <a:srgbClr val="F952A0"/>
                  </a:gs>
                  <a:gs pos="69000">
                    <a:srgbClr val="C50849"/>
                  </a:gs>
                  <a:gs pos="82001">
                    <a:srgbClr val="B43E85"/>
                  </a:gs>
                  <a:gs pos="100000">
                    <a:srgbClr val="F8B049"/>
                  </a:gs>
                </a:gsLst>
                <a:path path="circle">
                  <a:fillToRect l="100000" t="100000"/>
                </a:path>
                <a:tileRect r="-100000" b="-1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Impact" pitchFamily="34" charset="0"/>
              <a:ea typeface="+mj-ea"/>
              <a:cs typeface="+mj-cs"/>
            </a:endParaRPr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1214414" y="2500306"/>
            <a:ext cx="5500726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Times New Roman" pitchFamily="18" charset="0"/>
              </a:rPr>
              <a:t>Какое настроение вызвал прочитанный рассказ?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Times New Roman" pitchFamily="18" charset="0"/>
              </a:rPr>
              <a:t>Какой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Times New Roman" pitchFamily="18" charset="0"/>
              </a:rPr>
              <a:t>эпизод вас больше всего взволновал?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Times New Roman" pitchFamily="18" charset="0"/>
              </a:rPr>
              <a:t>Совпали ли ваши предположения, кого автор назвал Белолобый?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Times New Roman" pitchFamily="18" charset="0"/>
              </a:rPr>
              <a:t>Что вы о нём узнали?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Times New Roman" pitchFamily="18" charset="0"/>
              </a:rPr>
              <a:t>Подумайте, какой это рассказ?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857224" y="1500174"/>
            <a:ext cx="7429552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 1-я часть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Times New Roman" pitchFamily="18" charset="0"/>
              </a:rPr>
              <a:t>Где происходит действие?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Times New Roman" pitchFamily="18" charset="0"/>
              </a:rPr>
              <a:t>О ком рассказывает автор?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Times New Roman" pitchFamily="18" charset="0"/>
              </a:rPr>
              <a:t>Найдите и прочитайте, как автор описывает волчиху?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Times New Roman" pitchFamily="18" charset="0"/>
              </a:rPr>
              <a:t>Почему автор использует слово «кушать»?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Times New Roman" pitchFamily="18" charset="0"/>
              </a:rPr>
              <a:t>Докажите словами из текста, что волчица не просто хотела кушать, а была зверски голодна.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Times New Roman" pitchFamily="18" charset="0"/>
              </a:rPr>
              <a:t>Удалось ли волчице попасть в сарай и заполучить добычу?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Times New Roman" pitchFamily="18" charset="0"/>
              </a:rPr>
              <a:t>Давайте попробуем дать общую характеристику волчице.  Какая она?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Times New Roman" pitchFamily="18" charset="0"/>
              </a:rPr>
              <a:t>Какую картину можно нарисовать к этой части?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Times New Roman" pitchFamily="18" charset="0"/>
              </a:rPr>
              <a:t>Как можно озаглавить 1 часть?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/>
              <a:t>Анализ текста.  Разбор образов </a:t>
            </a:r>
            <a:br>
              <a:rPr lang="ru-RU" sz="3600" b="1" dirty="0" smtClean="0"/>
            </a:br>
            <a:r>
              <a:rPr lang="ru-RU" sz="3600" b="1" dirty="0" smtClean="0"/>
              <a:t>и характеров главных героев</a:t>
            </a:r>
            <a:endParaRPr lang="ru-RU" sz="3600" dirty="0"/>
          </a:p>
        </p:txBody>
      </p:sp>
      <p:pic>
        <p:nvPicPr>
          <p:cNvPr id="8" name="Рисунок 7" descr="Рисунок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500694" y="1428737"/>
            <a:ext cx="2357454" cy="12721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1000100" y="1714488"/>
            <a:ext cx="7215238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Times New Roman" pitchFamily="18" charset="0"/>
              </a:rPr>
              <a:t>2-я часть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Times New Roman" pitchFamily="18" charset="0"/>
              </a:rPr>
              <a:t>Что почувствовала волчица, когда «волокла» свою добычу?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Times New Roman" pitchFamily="18" charset="0"/>
              </a:rPr>
              <a:t>Какое событие главное в этой части?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Times New Roman" pitchFamily="18" charset="0"/>
              </a:rPr>
              <a:t>Как выглядел Белолобый?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Times New Roman" pitchFamily="18" charset="0"/>
              </a:rPr>
              <a:t>Найдите описание щенка в тексте.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Times New Roman" pitchFamily="18" charset="0"/>
              </a:rPr>
              <a:t>Кто считает, что  Белолобый  глупый?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Times New Roman" pitchFamily="18" charset="0"/>
              </a:rPr>
              <a:t>Найдите в тексте слова, которые показывают, что автор понимает заботы волчихи и её трудности, что он очень хорошо знает её повадки.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Times New Roman" pitchFamily="18" charset="0"/>
              </a:rPr>
              <a:t>Озаглавьте 2 часть.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3" name="Рисунок 2" descr="Рисунок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215074" y="2571744"/>
            <a:ext cx="1913372" cy="1335756"/>
          </a:xfrm>
          <a:prstGeom prst="rect">
            <a:avLst/>
          </a:prstGeom>
        </p:spPr>
      </p:pic>
      <p:sp>
        <p:nvSpPr>
          <p:cNvPr id="8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/>
              <a:t>Анализ текста.  Разбор образов </a:t>
            </a:r>
            <a:br>
              <a:rPr lang="ru-RU" sz="3600" b="1" dirty="0" smtClean="0"/>
            </a:br>
            <a:r>
              <a:rPr lang="ru-RU" sz="3600" b="1" dirty="0" smtClean="0"/>
              <a:t>и характеров главных героев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/>
              <a:t>Анализ текста.  Разбор образов </a:t>
            </a:r>
            <a:br>
              <a:rPr lang="ru-RU" sz="3600" b="1" dirty="0" smtClean="0"/>
            </a:br>
            <a:r>
              <a:rPr lang="ru-RU" sz="3600" b="1" dirty="0" smtClean="0"/>
              <a:t>и характеров главных героев</a:t>
            </a:r>
            <a:endParaRPr lang="ru-RU" sz="3600" dirty="0"/>
          </a:p>
        </p:txBody>
      </p:sp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1142976" y="1785926"/>
            <a:ext cx="5072066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Times New Roman" pitchFamily="18" charset="0"/>
              </a:rPr>
              <a:t>3-я часть</a:t>
            </a:r>
            <a:endParaRPr lang="ru-RU" sz="2400" dirty="0" smtClean="0">
              <a:cs typeface="Times New Roman" pitchFamily="18" charset="0"/>
            </a:endParaRPr>
          </a:p>
          <a:p>
            <a:pPr marL="0"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Times New Roman" pitchFamily="18" charset="0"/>
              </a:rPr>
              <a:t>Удалось ли волчице в следующий раз добыть ягнёнка?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Times New Roman" pitchFamily="18" charset="0"/>
              </a:rPr>
              <a:t>Почему? </a:t>
            </a:r>
            <a:endParaRPr lang="ru-RU" sz="2400" dirty="0" smtClean="0">
              <a:cs typeface="Times New Roman" pitchFamily="18" charset="0"/>
            </a:endParaRPr>
          </a:p>
          <a:p>
            <a:pPr marL="0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Times New Roman" pitchFamily="18" charset="0"/>
              </a:rPr>
              <a:t>Озаглавьте эту часть.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7" name="Содержимое 3" descr="IMG_0007.jpg"/>
          <p:cNvPicPr>
            <a:picLocks noChangeAspect="1"/>
          </p:cNvPicPr>
          <p:nvPr/>
        </p:nvPicPr>
        <p:blipFill>
          <a:blip r:embed="rId3" cstate="print">
            <a:lum bright="-6000" contrast="43000"/>
          </a:blip>
          <a:srcRect/>
          <a:stretch>
            <a:fillRect/>
          </a:stretch>
        </p:blipFill>
        <p:spPr>
          <a:xfrm>
            <a:off x="5072066" y="2714620"/>
            <a:ext cx="2382259" cy="28575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План </a:t>
            </a:r>
            <a:endParaRPr lang="ru-RU" sz="4800" dirty="0"/>
          </a:p>
        </p:txBody>
      </p:sp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1000100" y="1643050"/>
            <a:ext cx="71438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Times New Roman" pitchFamily="18" charset="0"/>
              </a:rPr>
              <a:t>1.Первое ночное путешествие волчицы.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Times New Roman" pitchFamily="18" charset="0"/>
              </a:rPr>
              <a:t>2.Белолобый в волчьем логове.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Times New Roman" pitchFamily="18" charset="0"/>
              </a:rPr>
              <a:t>3.Второе неудачное путешествие волчицы.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7" name="Рисунок 6" descr="Рисунок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571736" y="3357562"/>
            <a:ext cx="4000528" cy="27928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071538" y="214290"/>
            <a:ext cx="7072362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solidFill>
                    <a:schemeClr val="bg1"/>
                  </a:solidFill>
                </a:ln>
                <a:gradFill flip="none" rotWithShape="1">
                  <a:gsLst>
                    <a:gs pos="0">
                      <a:srgbClr val="FC9FCB"/>
                    </a:gs>
                    <a:gs pos="13000">
                      <a:srgbClr val="F8B049"/>
                    </a:gs>
                    <a:gs pos="21001">
                      <a:srgbClr val="F8B049"/>
                    </a:gs>
                    <a:gs pos="63000">
                      <a:srgbClr val="FEE7F2"/>
                    </a:gs>
                    <a:gs pos="67000">
                      <a:srgbClr val="F952A0"/>
                    </a:gs>
                    <a:gs pos="69000">
                      <a:srgbClr val="C50849"/>
                    </a:gs>
                    <a:gs pos="82001">
                      <a:srgbClr val="B43E85"/>
                    </a:gs>
                    <a:gs pos="100000">
                      <a:srgbClr val="F8B049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Impact" pitchFamily="34" charset="0"/>
                <a:ea typeface="+mj-ea"/>
                <a:cs typeface="+mj-cs"/>
              </a:rPr>
              <a:t>Рефлексия </a:t>
            </a:r>
            <a:endParaRPr kumimoji="0" lang="ru-RU" sz="4400" b="0" i="0" u="none" strike="noStrike" kern="1200" cap="none" spc="0" normalizeH="0" baseline="0" noProof="0" dirty="0">
              <a:ln>
                <a:solidFill>
                  <a:schemeClr val="bg1"/>
                </a:solidFill>
              </a:ln>
              <a:gradFill flip="none" rotWithShape="1">
                <a:gsLst>
                  <a:gs pos="0">
                    <a:srgbClr val="FC9FCB"/>
                  </a:gs>
                  <a:gs pos="13000">
                    <a:srgbClr val="F8B049"/>
                  </a:gs>
                  <a:gs pos="21001">
                    <a:srgbClr val="F8B049"/>
                  </a:gs>
                  <a:gs pos="63000">
                    <a:srgbClr val="FEE7F2"/>
                  </a:gs>
                  <a:gs pos="67000">
                    <a:srgbClr val="F952A0"/>
                  </a:gs>
                  <a:gs pos="69000">
                    <a:srgbClr val="C50849"/>
                  </a:gs>
                  <a:gs pos="82001">
                    <a:srgbClr val="B43E85"/>
                  </a:gs>
                  <a:gs pos="100000">
                    <a:srgbClr val="F8B049"/>
                  </a:gs>
                </a:gsLst>
                <a:path path="circle">
                  <a:fillToRect l="100000" t="100000"/>
                </a:path>
                <a:tileRect r="-100000" b="-1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Impact" pitchFamily="34" charset="0"/>
              <a:ea typeface="+mj-ea"/>
              <a:cs typeface="+mj-cs"/>
            </a:endParaRPr>
          </a:p>
        </p:txBody>
      </p:sp>
      <p:pic>
        <p:nvPicPr>
          <p:cNvPr id="6" name="Рисунок 5" descr="Рисунок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215074" y="642918"/>
            <a:ext cx="1504053" cy="1050004"/>
          </a:xfrm>
          <a:prstGeom prst="rect">
            <a:avLst/>
          </a:prstGeom>
        </p:spPr>
      </p:pic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071538" y="857232"/>
            <a:ext cx="7072362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sng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</a:rPr>
              <a:t>Выбери правильный ответ</a:t>
            </a:r>
            <a:r>
              <a:rPr kumimoji="0" lang="ru-RU" sz="2400" i="0" u="sng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Helvetica"/>
              </a:rPr>
              <a:t>:</a:t>
            </a:r>
            <a:endParaRPr kumimoji="0" lang="ru-RU" sz="2400" i="0" u="none" strike="noStrike" cap="none" normalizeH="0" baseline="0" dirty="0" smtClean="0">
              <a:ln>
                <a:noFill/>
              </a:ln>
              <a:effectLst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</a:rPr>
              <a:t>1. Жанр произведения: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Helvetica"/>
              </a:rPr>
              <a:t>а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</a:rPr>
              <a:t>) быль   б) повесть   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Helvetica"/>
              </a:rPr>
              <a:t>у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</a:rPr>
              <a:t>) рассказ    г) сказка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i="0" u="none" strike="noStrike" cap="none" normalizeH="0" baseline="0" dirty="0" smtClean="0">
              <a:ln>
                <a:noFill/>
              </a:ln>
              <a:effectLst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</a:rPr>
              <a:t>2. В каком месяце происходит событие?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</a:rPr>
              <a:t>а) январь   б) февраль   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Helvetica"/>
              </a:rPr>
              <a:t>м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</a:rPr>
              <a:t>) март   г) апрель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i="0" u="none" strike="noStrike" cap="none" normalizeH="0" baseline="0" dirty="0" smtClean="0">
              <a:ln>
                <a:noFill/>
              </a:ln>
              <a:effectLst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</a:rPr>
              <a:t>3. Героями произведения являются: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err="1" smtClean="0">
                <a:ln>
                  <a:noFill/>
                </a:ln>
                <a:effectLst/>
                <a:ea typeface="Times New Roman" pitchFamily="18" charset="0"/>
                <a:cs typeface="Helvetica"/>
              </a:rPr>
              <a:t>н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</a:rPr>
              <a:t>) волчица   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Helvetica"/>
              </a:rPr>
              <a:t>и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</a:rPr>
              <a:t>) щенок   в) сторож Игнат   г) странник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i="0" u="none" strike="noStrike" cap="none" normalizeH="0" baseline="0" dirty="0" smtClean="0">
              <a:ln>
                <a:noFill/>
              </a:ln>
              <a:effectLst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</a:rPr>
              <a:t>4. Повествование ведется от лица: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err="1" smtClean="0">
                <a:ln>
                  <a:noFill/>
                </a:ln>
                <a:effectLst/>
                <a:ea typeface="Times New Roman" pitchFamily="18" charset="0"/>
              </a:rPr>
              <a:t>ц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</a:rPr>
              <a:t>) автора    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Helvetica"/>
              </a:rPr>
              <a:t>а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</a:rPr>
              <a:t>) волчицы      б) Игната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i="0" u="none" strike="noStrike" cap="none" normalizeH="0" baseline="0" dirty="0" smtClean="0">
              <a:ln>
                <a:noFill/>
              </a:ln>
              <a:effectLst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</a:rPr>
              <a:t>5. Какой породы щенок Белолобый?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</a:rPr>
              <a:t>а) дворняжка    б) лайка 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Helvetica"/>
              </a:rPr>
              <a:t>   в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</a:rPr>
              <a:t>) борзая</a:t>
            </a:r>
            <a:endParaRPr kumimoji="0" lang="ru-RU" sz="2400" i="0" u="none" strike="noStrike" cap="none" normalizeH="0" baseline="0" dirty="0" smtClean="0">
              <a:ln>
                <a:noFill/>
              </a:ln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4"/>
          <p:cNvSpPr txBox="1">
            <a:spLocks/>
          </p:cNvSpPr>
          <p:nvPr/>
        </p:nvSpPr>
        <p:spPr>
          <a:xfrm>
            <a:off x="785786" y="285728"/>
            <a:ext cx="3786214" cy="3857652"/>
          </a:xfrm>
          <a:prstGeom prst="rect">
            <a:avLst/>
          </a:prstGeom>
        </p:spPr>
        <p:txBody>
          <a:bodyPr/>
          <a:lstStyle/>
          <a:p>
            <a:endParaRPr lang="ru-RU" sz="2400" dirty="0" smtClean="0"/>
          </a:p>
          <a:p>
            <a:pPr marL="34290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Чтобы нам урок начать </a:t>
            </a:r>
          </a:p>
          <a:p>
            <a:pPr marL="34290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Надо след расшифровать.</a:t>
            </a:r>
          </a:p>
          <a:p>
            <a:pPr marL="34290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Вы внимательно смотрите</a:t>
            </a:r>
          </a:p>
          <a:p>
            <a:pPr marL="34290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Чей же след, тогда скажите?</a:t>
            </a:r>
          </a:p>
          <a:p>
            <a:pPr marL="34290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tabLst/>
              <a:defRPr/>
            </a:pPr>
            <a:endParaRPr kumimoji="0" lang="ru-RU" sz="24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074" name="Picture 2" descr="http://ohotn.ru/wp-content/uploads/2011/09/volk3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476500" y="3929066"/>
            <a:ext cx="2095500" cy="2466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2" descr="D:\картинки\ЗВЕРЯТА\1\-image035-jpg_xtbkea5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7686" y="571480"/>
            <a:ext cx="3857652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071538" y="357166"/>
            <a:ext cx="7072362" cy="6031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sng" strike="noStrike" cap="none" normalizeH="0" baseline="0" dirty="0" smtClean="0">
                <a:ln>
                  <a:noFill/>
                </a:ln>
                <a:gradFill flip="none" rotWithShape="1">
                  <a:gsLst>
                    <a:gs pos="22000">
                      <a:schemeClr val="accent2">
                        <a:lumMod val="75000"/>
                      </a:schemeClr>
                    </a:gs>
                    <a:gs pos="13000">
                      <a:srgbClr val="F8B049"/>
                    </a:gs>
                    <a:gs pos="21001">
                      <a:srgbClr val="F8B049"/>
                    </a:gs>
                    <a:gs pos="63000">
                      <a:srgbClr val="FEE7F2"/>
                    </a:gs>
                    <a:gs pos="67000">
                      <a:srgbClr val="F952A0"/>
                    </a:gs>
                    <a:gs pos="69000">
                      <a:srgbClr val="C50849"/>
                    </a:gs>
                    <a:gs pos="82001">
                      <a:srgbClr val="B43E85"/>
                    </a:gs>
                    <a:gs pos="100000">
                      <a:srgbClr val="F8B049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/>
                <a:ea typeface="Times New Roman" pitchFamily="18" charset="0"/>
              </a:rPr>
              <a:t>Проверь</a:t>
            </a:r>
            <a:r>
              <a:rPr kumimoji="0" lang="ru-RU" sz="4000" b="1" i="0" u="sng" strike="noStrike" cap="none" normalizeH="0" dirty="0" smtClean="0">
                <a:ln>
                  <a:noFill/>
                </a:ln>
                <a:gradFill flip="none" rotWithShape="1">
                  <a:gsLst>
                    <a:gs pos="22000">
                      <a:schemeClr val="accent2">
                        <a:lumMod val="75000"/>
                      </a:schemeClr>
                    </a:gs>
                    <a:gs pos="13000">
                      <a:srgbClr val="F8B049"/>
                    </a:gs>
                    <a:gs pos="21001">
                      <a:srgbClr val="F8B049"/>
                    </a:gs>
                    <a:gs pos="63000">
                      <a:srgbClr val="FEE7F2"/>
                    </a:gs>
                    <a:gs pos="67000">
                      <a:srgbClr val="F952A0"/>
                    </a:gs>
                    <a:gs pos="69000">
                      <a:srgbClr val="C50849"/>
                    </a:gs>
                    <a:gs pos="82001">
                      <a:srgbClr val="B43E85"/>
                    </a:gs>
                    <a:gs pos="100000">
                      <a:srgbClr val="F8B049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/>
                <a:ea typeface="Times New Roman" pitchFamily="18" charset="0"/>
              </a:rPr>
              <a:t> </a:t>
            </a:r>
            <a:r>
              <a:rPr kumimoji="0" lang="ru-RU" sz="4000" b="1" i="0" u="sng" strike="noStrike" cap="none" normalizeH="0" baseline="0" dirty="0" smtClean="0">
                <a:ln>
                  <a:noFill/>
                </a:ln>
                <a:gradFill flip="none" rotWithShape="1">
                  <a:gsLst>
                    <a:gs pos="22000">
                      <a:schemeClr val="accent2">
                        <a:lumMod val="75000"/>
                      </a:schemeClr>
                    </a:gs>
                    <a:gs pos="13000">
                      <a:srgbClr val="F8B049"/>
                    </a:gs>
                    <a:gs pos="21001">
                      <a:srgbClr val="F8B049"/>
                    </a:gs>
                    <a:gs pos="63000">
                      <a:srgbClr val="FEE7F2"/>
                    </a:gs>
                    <a:gs pos="67000">
                      <a:srgbClr val="F952A0"/>
                    </a:gs>
                    <a:gs pos="69000">
                      <a:srgbClr val="C50849"/>
                    </a:gs>
                    <a:gs pos="82001">
                      <a:srgbClr val="B43E85"/>
                    </a:gs>
                    <a:gs pos="100000">
                      <a:srgbClr val="F8B049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/>
                <a:ea typeface="Times New Roman" pitchFamily="18" charset="0"/>
              </a:rPr>
              <a:t>правильный ответ</a:t>
            </a:r>
            <a:r>
              <a:rPr kumimoji="0" lang="ru-RU" sz="4000" b="1" i="0" u="sng" strike="noStrike" cap="none" normalizeH="0" baseline="0" dirty="0" smtClean="0">
                <a:ln>
                  <a:noFill/>
                </a:ln>
                <a:gradFill flip="none" rotWithShape="1">
                  <a:gsLst>
                    <a:gs pos="22000">
                      <a:schemeClr val="accent2">
                        <a:lumMod val="75000"/>
                      </a:schemeClr>
                    </a:gs>
                    <a:gs pos="13000">
                      <a:srgbClr val="F8B049"/>
                    </a:gs>
                    <a:gs pos="21001">
                      <a:srgbClr val="F8B049"/>
                    </a:gs>
                    <a:gs pos="63000">
                      <a:srgbClr val="FEE7F2"/>
                    </a:gs>
                    <a:gs pos="67000">
                      <a:srgbClr val="F952A0"/>
                    </a:gs>
                    <a:gs pos="69000">
                      <a:srgbClr val="C50849"/>
                    </a:gs>
                    <a:gs pos="82001">
                      <a:srgbClr val="B43E85"/>
                    </a:gs>
                    <a:gs pos="100000">
                      <a:srgbClr val="F8B049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/>
                <a:ea typeface="Times New Roman" pitchFamily="18" charset="0"/>
                <a:cs typeface="Helvetica"/>
              </a:rPr>
              <a:t>:</a:t>
            </a:r>
            <a:endParaRPr kumimoji="0" lang="ru-RU" sz="4000" b="1" i="0" u="none" strike="noStrike" cap="none" normalizeH="0" baseline="0" dirty="0" smtClean="0">
              <a:ln>
                <a:noFill/>
              </a:ln>
              <a:gradFill flip="none" rotWithShape="1">
                <a:gsLst>
                  <a:gs pos="22000">
                    <a:schemeClr val="accent2">
                      <a:lumMod val="75000"/>
                    </a:schemeClr>
                  </a:gs>
                  <a:gs pos="13000">
                    <a:srgbClr val="F8B049"/>
                  </a:gs>
                  <a:gs pos="21001">
                    <a:srgbClr val="F8B049"/>
                  </a:gs>
                  <a:gs pos="63000">
                    <a:srgbClr val="FEE7F2"/>
                  </a:gs>
                  <a:gs pos="67000">
                    <a:srgbClr val="F952A0"/>
                  </a:gs>
                  <a:gs pos="69000">
                    <a:srgbClr val="C50849"/>
                  </a:gs>
                  <a:gs pos="82001">
                    <a:srgbClr val="B43E85"/>
                  </a:gs>
                  <a:gs pos="100000">
                    <a:srgbClr val="F8B049"/>
                  </a:gs>
                </a:gsLst>
                <a:path path="circle">
                  <a:fillToRect l="100000" t="100000"/>
                </a:path>
                <a:tileRect r="-100000" b="-100000"/>
              </a:gradFill>
              <a:effectLst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</a:rPr>
              <a:t>1. Жанр произведения: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Helvetica"/>
              </a:rPr>
              <a:t>а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</a:rPr>
              <a:t>) быль   б) повесть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ea typeface="Times New Roman" pitchFamily="18" charset="0"/>
                <a:cs typeface="Helvetica"/>
              </a:rPr>
              <a:t>у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ea typeface="Times New Roman" pitchFamily="18" charset="0"/>
              </a:rPr>
              <a:t>)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9966FF"/>
                </a:solidFill>
                <a:effectLst/>
                <a:ea typeface="Times New Roman" pitchFamily="18" charset="0"/>
              </a:rPr>
              <a:t> 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</a:rPr>
              <a:t>рассказ    г) сказка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i="0" u="none" strike="noStrike" cap="none" normalizeH="0" baseline="0" dirty="0" smtClean="0">
              <a:ln>
                <a:noFill/>
              </a:ln>
              <a:effectLst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</a:rPr>
              <a:t>2. В каком месяце происходит событие?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</a:rPr>
              <a:t>а) январь   б) февраль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ea typeface="Times New Roman" pitchFamily="18" charset="0"/>
                <a:cs typeface="Helvetica"/>
              </a:rPr>
              <a:t>м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ea typeface="Times New Roman" pitchFamily="18" charset="0"/>
              </a:rPr>
              <a:t>)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9966FF"/>
                </a:solidFill>
                <a:effectLst/>
                <a:ea typeface="Times New Roman" pitchFamily="18" charset="0"/>
              </a:rPr>
              <a:t> 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</a:rPr>
              <a:t>март   г) апрель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i="0" u="none" strike="noStrike" cap="none" normalizeH="0" baseline="0" dirty="0" smtClean="0">
              <a:ln>
                <a:noFill/>
              </a:ln>
              <a:effectLst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</a:rPr>
              <a:t>3. Героями произведения являются: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accent2"/>
                </a:solidFill>
                <a:effectLst/>
                <a:ea typeface="Times New Roman" pitchFamily="18" charset="0"/>
                <a:cs typeface="Helvetica"/>
              </a:rPr>
              <a:t>н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ea typeface="Times New Roman" pitchFamily="18" charset="0"/>
              </a:rPr>
              <a:t>)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ea typeface="Times New Roman" pitchFamily="18" charset="0"/>
              </a:rPr>
              <a:t> 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</a:rPr>
              <a:t>волчица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ea typeface="Times New Roman" pitchFamily="18" charset="0"/>
                <a:cs typeface="Helvetica"/>
              </a:rPr>
              <a:t>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ea typeface="Times New Roman" pitchFamily="18" charset="0"/>
              </a:rPr>
              <a:t>)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ea typeface="Times New Roman" pitchFamily="18" charset="0"/>
              </a:rPr>
              <a:t> 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</a:rPr>
              <a:t>щенок   в) сторож Игнат   г) странник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i="0" u="none" strike="noStrike" cap="none" normalizeH="0" baseline="0" dirty="0" smtClean="0">
              <a:ln>
                <a:noFill/>
              </a:ln>
              <a:effectLst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</a:rPr>
              <a:t>4. Повествование ведется от лица: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accent2"/>
                </a:solidFill>
                <a:effectLst/>
                <a:ea typeface="Times New Roman" pitchFamily="18" charset="0"/>
              </a:rPr>
              <a:t>ц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ea typeface="Times New Roman" pitchFamily="18" charset="0"/>
              </a:rPr>
              <a:t>) 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</a:rPr>
              <a:t>автора    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Helvetica"/>
              </a:rPr>
              <a:t>а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</a:rPr>
              <a:t>) волчицы      б) Игната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i="0" u="none" strike="noStrike" cap="none" normalizeH="0" baseline="0" dirty="0" smtClean="0">
              <a:ln>
                <a:noFill/>
              </a:ln>
              <a:effectLst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</a:rPr>
              <a:t>5. Какой породы щенок Белолобый?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ea typeface="Times New Roman" pitchFamily="18" charset="0"/>
              </a:rPr>
              <a:t>а)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9966FF"/>
                </a:solidFill>
                <a:effectLst/>
                <a:ea typeface="Times New Roman" pitchFamily="18" charset="0"/>
              </a:rPr>
              <a:t> 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</a:rPr>
              <a:t>дворняжка    б) лайка 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Helvetica"/>
              </a:rPr>
              <a:t>   в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</a:rPr>
              <a:t>) борзая</a:t>
            </a:r>
            <a:endParaRPr kumimoji="0" lang="ru-RU" sz="2400" i="0" u="none" strike="noStrike" cap="none" normalizeH="0" baseline="0" dirty="0" smtClean="0">
              <a:ln>
                <a:noFill/>
              </a:ln>
              <a:effectLst/>
            </a:endParaRPr>
          </a:p>
        </p:txBody>
      </p:sp>
      <p:pic>
        <p:nvPicPr>
          <p:cNvPr id="6" name="Рисунок 5" descr="Рисунок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643702" y="1214422"/>
            <a:ext cx="1504053" cy="1050004"/>
          </a:xfrm>
          <a:prstGeom prst="rect">
            <a:avLst/>
          </a:prstGeom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4857752" y="4500570"/>
            <a:ext cx="4573388" cy="78581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000" dirty="0" smtClean="0">
                <a:ln>
                  <a:solidFill>
                    <a:schemeClr val="bg1"/>
                  </a:solidFill>
                </a:ln>
                <a:gradFill flip="none" rotWithShape="1">
                  <a:gsLst>
                    <a:gs pos="0">
                      <a:srgbClr val="FC9FCB"/>
                    </a:gs>
                    <a:gs pos="13000">
                      <a:srgbClr val="F8B049"/>
                    </a:gs>
                    <a:gs pos="21001">
                      <a:srgbClr val="F8B049"/>
                    </a:gs>
                    <a:gs pos="63000">
                      <a:srgbClr val="FEE7F2"/>
                    </a:gs>
                    <a:gs pos="67000">
                      <a:srgbClr val="F952A0"/>
                    </a:gs>
                    <a:gs pos="69000">
                      <a:srgbClr val="C50849"/>
                    </a:gs>
                    <a:gs pos="82001">
                      <a:srgbClr val="B43E85"/>
                    </a:gs>
                    <a:gs pos="100000">
                      <a:srgbClr val="F8B049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  <a:ea typeface="+mj-ea"/>
                <a:cs typeface="+mj-cs"/>
              </a:rPr>
              <a:t>умница</a:t>
            </a:r>
            <a:r>
              <a:rPr kumimoji="0" lang="ru-RU" sz="6000" b="0" i="0" u="none" strike="noStrike" kern="1200" cap="none" spc="0" normalizeH="0" baseline="0" noProof="0" dirty="0" smtClean="0">
                <a:ln>
                  <a:solidFill>
                    <a:schemeClr val="bg1"/>
                  </a:solidFill>
                </a:ln>
                <a:gradFill flip="none" rotWithShape="1">
                  <a:gsLst>
                    <a:gs pos="0">
                      <a:srgbClr val="FC9FCB"/>
                    </a:gs>
                    <a:gs pos="13000">
                      <a:srgbClr val="F8B049"/>
                    </a:gs>
                    <a:gs pos="21001">
                      <a:srgbClr val="F8B049"/>
                    </a:gs>
                    <a:gs pos="63000">
                      <a:srgbClr val="FEE7F2"/>
                    </a:gs>
                    <a:gs pos="67000">
                      <a:srgbClr val="F952A0"/>
                    </a:gs>
                    <a:gs pos="69000">
                      <a:srgbClr val="C50849"/>
                    </a:gs>
                    <a:gs pos="82001">
                      <a:srgbClr val="B43E85"/>
                    </a:gs>
                    <a:gs pos="100000">
                      <a:srgbClr val="F8B049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Impact" pitchFamily="34" charset="0"/>
                <a:ea typeface="+mj-ea"/>
                <a:cs typeface="+mj-cs"/>
              </a:rPr>
              <a:t> </a:t>
            </a:r>
            <a:endParaRPr kumimoji="0" lang="ru-RU" sz="6000" b="0" i="0" u="none" strike="noStrike" kern="1200" cap="none" spc="0" normalizeH="0" baseline="0" noProof="0" dirty="0">
              <a:ln>
                <a:solidFill>
                  <a:schemeClr val="bg1"/>
                </a:solidFill>
              </a:ln>
              <a:gradFill flip="none" rotWithShape="1">
                <a:gsLst>
                  <a:gs pos="0">
                    <a:srgbClr val="FC9FCB"/>
                  </a:gs>
                  <a:gs pos="13000">
                    <a:srgbClr val="F8B049"/>
                  </a:gs>
                  <a:gs pos="21001">
                    <a:srgbClr val="F8B049"/>
                  </a:gs>
                  <a:gs pos="63000">
                    <a:srgbClr val="FEE7F2"/>
                  </a:gs>
                  <a:gs pos="67000">
                    <a:srgbClr val="F952A0"/>
                  </a:gs>
                  <a:gs pos="69000">
                    <a:srgbClr val="C50849"/>
                  </a:gs>
                  <a:gs pos="82001">
                    <a:srgbClr val="B43E85"/>
                  </a:gs>
                  <a:gs pos="100000">
                    <a:srgbClr val="F8B049"/>
                  </a:gs>
                </a:gsLst>
                <a:path path="circle">
                  <a:fillToRect l="100000" t="100000"/>
                </a:path>
                <a:tileRect r="-100000" b="-1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Impact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05556E-6 4.75486E-6 L 0.03142 -0.105 " pathEditMode="relative" rAng="0" ptsTypes="AA">
                                      <p:cBhvr>
                                        <p:cTn id="12" dur="15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" y="-52"/>
                                    </p:animMotion>
                                    <p:animRot by="1500000">
                                      <p:cBhvr>
                                        <p:cTn id="13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750" fill="hold">
                                          <p:stCondLst>
                                            <p:cond delay="7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75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750" fill="hold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2143108" y="785794"/>
            <a:ext cx="478634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А давайте заглянем в логово: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Среди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валежен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меж корней,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Отрывши яму для жилья, 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Росла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волчиная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семья.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4" name="Рисунок 3" descr="Рисунок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092527" y="2428868"/>
            <a:ext cx="7016223" cy="37862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501090" y="6215082"/>
            <a:ext cx="431800" cy="431800"/>
          </a:xfrm>
          <a:prstGeom prst="actionButtonForwardNex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flipH="1">
            <a:off x="1785918" y="1285860"/>
            <a:ext cx="2071702" cy="30593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1071538" y="428604"/>
            <a:ext cx="7143800" cy="145733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solidFill>
                    <a:schemeClr val="bg1"/>
                  </a:solidFill>
                </a:ln>
                <a:gradFill flip="none" rotWithShape="1">
                  <a:gsLst>
                    <a:gs pos="0">
                      <a:srgbClr val="FC9FCB"/>
                    </a:gs>
                    <a:gs pos="13000">
                      <a:srgbClr val="F8B049"/>
                    </a:gs>
                    <a:gs pos="21001">
                      <a:srgbClr val="F8B049"/>
                    </a:gs>
                    <a:gs pos="63000">
                      <a:srgbClr val="FEE7F2"/>
                    </a:gs>
                    <a:gs pos="67000">
                      <a:srgbClr val="F952A0"/>
                    </a:gs>
                    <a:gs pos="69000">
                      <a:srgbClr val="C50849"/>
                    </a:gs>
                    <a:gs pos="82001">
                      <a:srgbClr val="B43E85"/>
                    </a:gs>
                    <a:gs pos="100000">
                      <a:srgbClr val="F8B049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Impact" pitchFamily="34" charset="0"/>
                <a:ea typeface="+mj-ea"/>
                <a:cs typeface="+mj-cs"/>
              </a:rPr>
              <a:t>А.П.Чехов «Белолобый»</a:t>
            </a:r>
            <a:endParaRPr kumimoji="0" lang="ru-RU" sz="4400" b="0" i="0" u="none" strike="noStrike" kern="1200" cap="none" spc="0" normalizeH="0" baseline="0" noProof="0" dirty="0">
              <a:ln>
                <a:solidFill>
                  <a:schemeClr val="bg1"/>
                </a:solidFill>
              </a:ln>
              <a:gradFill flip="none" rotWithShape="1">
                <a:gsLst>
                  <a:gs pos="0">
                    <a:srgbClr val="FC9FCB"/>
                  </a:gs>
                  <a:gs pos="13000">
                    <a:srgbClr val="F8B049"/>
                  </a:gs>
                  <a:gs pos="21001">
                    <a:srgbClr val="F8B049"/>
                  </a:gs>
                  <a:gs pos="63000">
                    <a:srgbClr val="FEE7F2"/>
                  </a:gs>
                  <a:gs pos="67000">
                    <a:srgbClr val="F952A0"/>
                  </a:gs>
                  <a:gs pos="69000">
                    <a:srgbClr val="C50849"/>
                  </a:gs>
                  <a:gs pos="82001">
                    <a:srgbClr val="B43E85"/>
                  </a:gs>
                  <a:gs pos="100000">
                    <a:srgbClr val="F8B049"/>
                  </a:gs>
                </a:gsLst>
                <a:path path="circle">
                  <a:fillToRect l="100000" t="100000"/>
                </a:path>
                <a:tileRect r="-100000" b="-1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Impact" pitchFamily="34" charset="0"/>
              <a:ea typeface="+mj-ea"/>
              <a:cs typeface="+mj-cs"/>
            </a:endParaRPr>
          </a:p>
        </p:txBody>
      </p:sp>
      <p:pic>
        <p:nvPicPr>
          <p:cNvPr id="23554" name="Picture 2" descr="http://cv01.twirpx.net/1196/1196773.jpg"/>
          <p:cNvPicPr>
            <a:picLocks noChangeAspect="1" noChangeArrowheads="1"/>
          </p:cNvPicPr>
          <p:nvPr/>
        </p:nvPicPr>
        <p:blipFill>
          <a:blip r:embed="rId4" cstate="email"/>
          <a:srcRect r="2174" b="2076"/>
          <a:stretch>
            <a:fillRect/>
          </a:stretch>
        </p:blipFill>
        <p:spPr bwMode="auto">
          <a:xfrm>
            <a:off x="4572000" y="1285860"/>
            <a:ext cx="2071702" cy="30718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1857356" y="4714884"/>
            <a:ext cx="557216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Наш автор - великий писатель, друзья,</a:t>
            </a:r>
          </a:p>
          <a:p>
            <a:r>
              <a:rPr lang="ru-RU" sz="2400" dirty="0" smtClean="0"/>
              <a:t>Готовит для нас интересную встречу.</a:t>
            </a:r>
          </a:p>
          <a:p>
            <a:r>
              <a:rPr lang="ru-RU" sz="2400" dirty="0" smtClean="0"/>
              <a:t>Глазами волчихи увидим мы свет,</a:t>
            </a:r>
          </a:p>
          <a:p>
            <a:r>
              <a:rPr lang="ru-RU" sz="2400" dirty="0" smtClean="0"/>
              <a:t>Готовы ли вы к необычному дети?</a:t>
            </a:r>
            <a:endParaRPr lang="ru-RU" sz="2400" dirty="0"/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501090" y="6215082"/>
            <a:ext cx="431800" cy="431800"/>
          </a:xfrm>
          <a:prstGeom prst="actionButtonForwardNex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2.jpg"/>
          <p:cNvPicPr>
            <a:picLocks noChangeAspect="1"/>
          </p:cNvPicPr>
          <p:nvPr/>
        </p:nvPicPr>
        <p:blipFill>
          <a:blip r:embed="rId2" cstate="email">
            <a:lum contrast="29000"/>
          </a:blip>
          <a:stretch>
            <a:fillRect/>
          </a:stretch>
        </p:blipFill>
        <p:spPr>
          <a:xfrm>
            <a:off x="1214414" y="785794"/>
            <a:ext cx="6689895" cy="5426959"/>
          </a:xfrm>
          <a:prstGeom prst="rect">
            <a:avLst/>
          </a:prstGeom>
        </p:spPr>
      </p:pic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429652" y="6215082"/>
            <a:ext cx="431800" cy="431800"/>
          </a:xfrm>
          <a:prstGeom prst="actionButtonForwardNex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786050" y="571480"/>
            <a:ext cx="4143404" cy="85725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Произведения Чехова</a:t>
            </a:r>
            <a:endParaRPr lang="ru-RU" sz="3200" b="1" i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28662" y="1857364"/>
            <a:ext cx="2286016" cy="78581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пьесы</a:t>
            </a:r>
            <a:endParaRPr lang="ru-RU" sz="3200" i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579015" y="1857364"/>
            <a:ext cx="1985970" cy="85725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рассказы</a:t>
            </a:r>
            <a:endParaRPr lang="ru-RU" sz="3200" b="1" i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215074" y="1928802"/>
            <a:ext cx="2000264" cy="78581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повести</a:t>
            </a:r>
            <a:endParaRPr lang="ru-RU" sz="3200" b="1" i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964381" y="3429000"/>
            <a:ext cx="7215238" cy="148590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«…писать для детей вообще не умею…» А.П. Чехов</a:t>
            </a:r>
            <a:endParaRPr lang="ru-RU" sz="4000" b="1" i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28308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268915">
            <a:off x="351347" y="210135"/>
            <a:ext cx="3305267" cy="4300766"/>
          </a:xfrm>
          <a:prstGeom prst="rect">
            <a:avLst/>
          </a:prstGeom>
          <a:noFill/>
        </p:spPr>
      </p:pic>
      <p:pic>
        <p:nvPicPr>
          <p:cNvPr id="4" name="Picture 5" descr="ANd9GcTcFZ3NXTl-K4IvUhKw3mJUXjoQc45-N3-GPM92HnVkrpweZds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20639">
            <a:off x="5342982" y="282771"/>
            <a:ext cx="3115812" cy="400862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71538" y="3714752"/>
            <a:ext cx="785818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А.П.Чехов писал только для взрослых, и лишь дважды сделал исключение для журнала «Детское чтение», написав в 1895 году рассказ «Белолобый» и рассказ «Каштанка».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000100" y="1214422"/>
            <a:ext cx="7286676" cy="9144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chemeClr val="accent2"/>
                </a:solidFill>
              </a:rPr>
              <a:t>Проблема:</a:t>
            </a:r>
            <a:endParaRPr lang="ru-RU" sz="3600" b="1" i="1" dirty="0">
              <a:solidFill>
                <a:schemeClr val="accent2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000100" y="2643182"/>
            <a:ext cx="7215238" cy="321471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</a:pPr>
            <a:r>
              <a:rPr lang="ru-RU" sz="3600" b="1" dirty="0" smtClean="0">
                <a:solidFill>
                  <a:schemeClr val="accent2"/>
                </a:solidFill>
              </a:rPr>
              <a:t> </a:t>
            </a:r>
          </a:p>
          <a:p>
            <a:pPr>
              <a:lnSpc>
                <a:spcPct val="90000"/>
              </a:lnSpc>
            </a:pPr>
            <a:r>
              <a:rPr lang="ru-RU" sz="3600" b="1" dirty="0" smtClean="0">
                <a:solidFill>
                  <a:schemeClr val="accent2"/>
                </a:solidFill>
              </a:rPr>
              <a:t>Может это ошибка авторов учебника, что они поместили для детского чтения рассказ А.П.Чехова «Белолобый» и это произведение для взрослых</a:t>
            </a:r>
            <a:endParaRPr lang="ru-RU" sz="36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071538" y="857232"/>
            <a:ext cx="7143800" cy="9144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Каким  должно быть произведение  для детей?</a:t>
            </a:r>
            <a:endParaRPr lang="ru-RU" sz="3200" b="1" i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250133" y="2000240"/>
            <a:ext cx="6643734" cy="64294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chemeClr val="accent2"/>
                </a:solidFill>
              </a:rPr>
              <a:t>Интересно читать.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250132" y="3429000"/>
            <a:ext cx="6643735" cy="85725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2"/>
                </a:solidFill>
              </a:rPr>
              <a:t>Герои и их поступки вызывают чувства, переживания</a:t>
            </a:r>
            <a:endParaRPr lang="ru-RU" sz="2800" b="1" dirty="0">
              <a:solidFill>
                <a:schemeClr val="accent2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357290" y="2714620"/>
            <a:ext cx="6643734" cy="71438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chemeClr val="accent2"/>
                </a:solidFill>
              </a:rPr>
              <a:t>Увлекательный сюжет</a:t>
            </a:r>
            <a:r>
              <a:rPr lang="ru-RU" dirty="0" smtClean="0"/>
              <a:t>.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357290" y="4286256"/>
            <a:ext cx="6715172" cy="9144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chemeClr val="accent2"/>
                </a:solidFill>
              </a:rPr>
              <a:t>Попадаются смешные моменты.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357290" y="5072074"/>
            <a:ext cx="6786610" cy="9144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chemeClr val="accent2"/>
                </a:solidFill>
              </a:rPr>
              <a:t>Понятна главная мысль произведения.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</p:bldLst>
  </p:timing>
</p:sld>
</file>

<file path=ppt/theme/theme1.xml><?xml version="1.0" encoding="utf-8"?>
<a:theme xmlns:a="http://schemas.openxmlformats.org/drawingml/2006/main" name="Тема125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Тема125</Template>
  <TotalTime>231</TotalTime>
  <Words>768</Words>
  <Application>Microsoft Office PowerPoint</Application>
  <PresentationFormat>Экран (4:3)</PresentationFormat>
  <Paragraphs>115</Paragraphs>
  <Slides>20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Тема125</vt:lpstr>
      <vt:lpstr>А.П.Чехов «Белолобый»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Словарная разминка</vt:lpstr>
      <vt:lpstr>Слайд 12</vt:lpstr>
      <vt:lpstr>Слайд 13</vt:lpstr>
      <vt:lpstr>Размышление  над  прочитанным</vt:lpstr>
      <vt:lpstr>Анализ текста.  Разбор образов  и характеров главных героев</vt:lpstr>
      <vt:lpstr>Анализ текста.  Разбор образов  и характеров главных героев</vt:lpstr>
      <vt:lpstr>Анализ текста.  Разбор образов  и характеров главных героев</vt:lpstr>
      <vt:lpstr>План 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А.П.Чехов «Белолобый»</dc:title>
  <dc:creator>Лена</dc:creator>
  <cp:lastModifiedBy>Наташа</cp:lastModifiedBy>
  <cp:revision>45</cp:revision>
  <dcterms:modified xsi:type="dcterms:W3CDTF">2020-04-20T10:04:30Z</dcterms:modified>
</cp:coreProperties>
</file>